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7DFCBC-0942-443F-B07A-58DDF8A9AC83}">
  <a:tblStyle styleId="{6B7DFCBC-0942-443F-B07A-58DDF8A9A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603baf5f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603baf5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603baf5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603baf5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03baf5f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603baf5f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603baf5f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603baf5f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603baf5f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603baf5f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603baf5f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603baf5f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603baf5f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603baf5f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603baf5f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603baf5f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603baf5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603baf5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603baf5f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603baf5f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603baf5f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603baf5f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937c5d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937c5d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937c5dc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937c5dc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937c5dc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937c5dc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937c5dc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937c5dc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937c5dc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937c5dc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937c5dc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937c5dc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603baf5f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603baf5f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603baf5f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603baf5f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603baf5f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603baf5f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603baf5f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603baf5f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603baf5f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603baf5f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603baf5f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603baf5f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603baf5f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603baf5f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Clases 1: Conceptos básicos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 CanarianPlay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00" y="3510388"/>
            <a:ext cx="1172325" cy="1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Definición y tipos primitivos de variables en C++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052550" y="153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Tipos primitivos de variables en C++</a:t>
            </a:r>
            <a:endParaRPr/>
          </a:p>
        </p:txBody>
      </p:sp>
      <p:graphicFrame>
        <p:nvGraphicFramePr>
          <p:cNvPr id="197" name="Google Shape;197;p22"/>
          <p:cNvGraphicFramePr/>
          <p:nvPr/>
        </p:nvGraphicFramePr>
        <p:xfrm>
          <a:off x="1052550" y="203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{6B7DFCBC-0942-443F-B07A-58DDF8A9AC83}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00"/>
                          </a:solidFill>
                        </a:rPr>
                        <a:t>Nombre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00"/>
                          </a:solidFill>
                        </a:rPr>
                        <a:t>Descripción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00"/>
                          </a:solidFill>
                        </a:rPr>
                        <a:t>Tamaño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Carácter o entero pequeño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1 byte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Entero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void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Ausencia de tipo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float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N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úmero punto flotante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double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unto flotante de doble precisión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8 bytes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Definición y tipos primitivos de variables en C++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052550" y="153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datos constantes tienen el valor fijo durante toda la ejecución del programa, el valor no cambio y </a:t>
            </a:r>
            <a:r>
              <a:rPr lang="es">
                <a:solidFill>
                  <a:srgbClr val="FFFF00"/>
                </a:solidFill>
              </a:rPr>
              <a:t>NO PUEDE</a:t>
            </a:r>
            <a:r>
              <a:rPr lang="es"/>
              <a:t> ser cambiado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Usos: indicar tamaño fijo de un vector y facilidad de uso y confiabilidad del código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declaración de una constante se hace </a:t>
            </a:r>
            <a:r>
              <a:rPr lang="es">
                <a:solidFill>
                  <a:srgbClr val="FFFF00"/>
                </a:solidFill>
              </a:rPr>
              <a:t>después</a:t>
            </a:r>
            <a:r>
              <a:rPr lang="es">
                <a:solidFill>
                  <a:srgbClr val="FFFF00"/>
                </a:solidFill>
              </a:rPr>
              <a:t> de declarar las librerías</a:t>
            </a:r>
            <a:endParaRPr>
              <a:solidFill>
                <a:srgbClr val="FF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instrucción </a:t>
            </a:r>
            <a:r>
              <a:rPr lang="es">
                <a:solidFill>
                  <a:srgbClr val="FFFF00"/>
                </a:solidFill>
              </a:rPr>
              <a:t>#define</a:t>
            </a:r>
            <a:r>
              <a:rPr lang="es"/>
              <a:t> nos permite declarar constantes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instrucción </a:t>
            </a:r>
            <a:r>
              <a:rPr lang="es">
                <a:solidFill>
                  <a:srgbClr val="FFFF00"/>
                </a:solidFill>
              </a:rPr>
              <a:t>const </a:t>
            </a:r>
            <a:r>
              <a:rPr lang="es"/>
              <a:t>nos permite declarar constantes de una manera más adecuada y acorde.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725" y="2571750"/>
            <a:ext cx="2156626" cy="2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800" y="3025200"/>
            <a:ext cx="1317307" cy="2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Definición y tipos primitivos de variables en C++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904550" y="1523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 en C++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50" y="1957575"/>
            <a:ext cx="2552475" cy="1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8535">
            <a:off x="205834" y="3706856"/>
            <a:ext cx="2058656" cy="10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775" y="3410100"/>
            <a:ext cx="17716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5450" y="3484025"/>
            <a:ext cx="22002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1688" y="3904738"/>
            <a:ext cx="27146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5100" y="873800"/>
            <a:ext cx="2230125" cy="2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Tipos estructurado de datos (Arrays y matrices)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1297500" y="1560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Las estructuras de datos permiten almacenar de manera ordenada una serie de valores dados en una misma variable.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 más comunes son los </a:t>
            </a:r>
            <a:r>
              <a:rPr lang="es">
                <a:solidFill>
                  <a:srgbClr val="FFFF00"/>
                </a:solidFill>
              </a:rPr>
              <a:t>arrays</a:t>
            </a:r>
            <a:r>
              <a:rPr lang="es"/>
              <a:t> (vectores) y las </a:t>
            </a:r>
            <a:r>
              <a:rPr lang="es">
                <a:solidFill>
                  <a:srgbClr val="FFFF00"/>
                </a:solidFill>
              </a:rPr>
              <a:t>matrices</a:t>
            </a:r>
            <a:r>
              <a:rPr lang="es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pueden entender como un tipo de dato compuesto.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1171">
            <a:off x="4538449" y="3138972"/>
            <a:ext cx="2601827" cy="124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Tipos estructurado de datos (Arrays y matrices)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334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Vectores: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Arrays de una sola dimensión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de datos principal y más útil.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Se utilizan para almacenar múltiples valores en una única variable.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Estos datos se almacenan a posición de memoria contiguas.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>
                <a:solidFill>
                  <a:srgbClr val="FFFF00"/>
                </a:solidFill>
              </a:rPr>
              <a:t>Sintaxis</a:t>
            </a:r>
            <a:r>
              <a:rPr lang="es"/>
              <a:t> para declarar un array en C++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Se empieza contando por el 0 y para acceder al valor deberemos indicar el número de la posición entre los [].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uso: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050" y="2655175"/>
            <a:ext cx="2030799" cy="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900" y="3683875"/>
            <a:ext cx="2962949" cy="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768" y="3114400"/>
            <a:ext cx="3537631" cy="18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Tipos estructurado de datos (Arrays y matrices)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Matrices: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Son arrays </a:t>
            </a:r>
            <a:r>
              <a:rPr lang="es"/>
              <a:t>multidimensionales.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Similares a los vectores.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Una matriz es un vector cuyas posiciones son otros vectores.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>
                <a:solidFill>
                  <a:srgbClr val="FFFF00"/>
                </a:solidFill>
              </a:rPr>
              <a:t>Sintaxis</a:t>
            </a:r>
            <a:r>
              <a:rPr lang="es"/>
              <a:t> para declarar una matriz en C++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Inicializar los valores de una matriz: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El acceso a los valores de los datos se realiza de la misma forma que con los vectores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850" y="2505150"/>
            <a:ext cx="2045625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925" y="3267000"/>
            <a:ext cx="1768025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225" y="2676050"/>
            <a:ext cx="187907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225" y="3047769"/>
            <a:ext cx="3120549" cy="1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Estructuras de control</a:t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condicionales son estructura de control esenciales para el flujo de nuestro programa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definen </a:t>
            </a:r>
            <a:r>
              <a:rPr lang="es"/>
              <a:t>ciertas</a:t>
            </a:r>
            <a:r>
              <a:rPr lang="es"/>
              <a:t> acciones, condiciones </a:t>
            </a:r>
            <a:r>
              <a:rPr lang="es"/>
              <a:t>específicas en nuestro algoritmo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Permite establecer una serie de condiciones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38" y="2210438"/>
            <a:ext cx="27146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Estructuras de control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if: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Se utiliza normalmente para verificar si el valor de una variable cumple una condición, si es </a:t>
            </a:r>
            <a:r>
              <a:rPr lang="es"/>
              <a:t>así</a:t>
            </a:r>
            <a:r>
              <a:rPr lang="es"/>
              <a:t> se ejecuta el código que se encuentra dentro del bloque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if/else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que nos permite determinar que acciones tomar dado o no cierta condición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49" y="477975"/>
            <a:ext cx="2828126" cy="1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725" y="3292900"/>
            <a:ext cx="2475675" cy="15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Estructuras de control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Switch: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Nos permite definir múltiples casos que puede llegar a cumplir una variable cualquiera, y que acción tomar en cualquiera de estas situaciones incluso si no se cumpliera ninguna.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 </a:t>
            </a:r>
            <a:r>
              <a:rPr lang="es"/>
              <a:t>necesario</a:t>
            </a:r>
            <a:r>
              <a:rPr lang="es"/>
              <a:t> añadir en cada caso la instrucción </a:t>
            </a:r>
            <a:r>
              <a:rPr lang="es">
                <a:solidFill>
                  <a:srgbClr val="FFFF00"/>
                </a:solidFill>
              </a:rPr>
              <a:t>break</a:t>
            </a:r>
            <a:endParaRPr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221" y="2770371"/>
            <a:ext cx="5501425" cy="2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Estructura de control esenciales a la hora de programar.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Esto nos permite repetir una o varias instrucciones cuantas veces lo necesitemos.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Existen diferentes tipos de bucles cada uno con sus características: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for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while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do while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Hablaremos también de los </a:t>
            </a:r>
            <a:r>
              <a:rPr lang="es">
                <a:solidFill>
                  <a:srgbClr val="FFFF00"/>
                </a:solidFill>
              </a:rPr>
              <a:t>ciclos anidados </a:t>
            </a:r>
            <a:r>
              <a:rPr lang="es"/>
              <a:t>y del bucle foreach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725" y="2723450"/>
            <a:ext cx="2010949" cy="20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aprenderemos?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Salida/Entrada </a:t>
            </a:r>
            <a:r>
              <a:rPr lang="es" sz="1500"/>
              <a:t>estándar</a:t>
            </a:r>
            <a:r>
              <a:rPr lang="es" sz="1500"/>
              <a:t> de datos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Definición y tipos primitivos de variables y </a:t>
            </a:r>
            <a:r>
              <a:rPr lang="es" sz="1500"/>
              <a:t>datos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Tipos estructurados de datos (arrays, matrices y estructura de datos)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Estructuras de control (Condicionales, operadores de comparación y operadores lógicos)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Bucles </a:t>
            </a:r>
            <a:endParaRPr sz="15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450" y="2834475"/>
            <a:ext cx="1939000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for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de control de flujo cíclica o simple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Nos permite ejecutar una o varias líneas de código de forma iterativa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Se necesita conocer un valor iniciar, otro valor final y un tamaño de paso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Sintaxis: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000" y="2571750"/>
            <a:ext cx="3922350" cy="13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while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de control de flujo cíclica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Nos permite ejecutar una o varias líneas de código de forma iterativa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 tenemos necesidad de conocer un valor inicial ni final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 dependen de valores </a:t>
            </a:r>
            <a:r>
              <a:rPr lang="es"/>
              <a:t>numéricos</a:t>
            </a:r>
            <a:r>
              <a:rPr lang="es"/>
              <a:t>, </a:t>
            </a:r>
            <a:r>
              <a:rPr lang="es"/>
              <a:t>sino</a:t>
            </a:r>
            <a:r>
              <a:rPr lang="es"/>
              <a:t> de valores booleanos.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Sintaxis: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920" y="2736120"/>
            <a:ext cx="4077950" cy="13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do-</a:t>
            </a:r>
            <a:r>
              <a:rPr lang="es">
                <a:solidFill>
                  <a:srgbClr val="FFFF00"/>
                </a:solidFill>
              </a:rPr>
              <a:t>while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de control de flujo cíclica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Nos permite ejecutar una o varias líneas de código de forma iterativa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 tenemos necesidad de conocer un valor inicial ni final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 dependen de valores numéricos, sino de valores booleanos.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Iguales que los bucles “while” pero con la </a:t>
            </a:r>
            <a:r>
              <a:rPr lang="es">
                <a:solidFill>
                  <a:srgbClr val="FFFF00"/>
                </a:solidFill>
              </a:rPr>
              <a:t>diferencia</a:t>
            </a:r>
            <a:r>
              <a:rPr lang="es"/>
              <a:t> de que estos nos dan la posibilidad de ejecutar primero el bloque de instrucciones antes de evaluar la condición necesaria.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Sintaxis: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300" y="3124550"/>
            <a:ext cx="2179550" cy="1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ciclos </a:t>
            </a:r>
            <a:r>
              <a:rPr lang="es">
                <a:solidFill>
                  <a:srgbClr val="FFFF00"/>
                </a:solidFill>
              </a:rPr>
              <a:t>anidados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Son estructuras de control complejas, es decir bucles dentro de bucles.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Son terribles para el rendimiento de la aplicación.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foreach: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Su funcionamiento es el mismo que el bucle for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 se necesita conocer el valor de inicio ni de final.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Este bucle irá iterando por cada uno de los elementos desde el principio hasta el final.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925" y="1161900"/>
            <a:ext cx="1820575" cy="18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Bucles</a:t>
            </a:r>
            <a:endParaRPr/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444" y="214319"/>
            <a:ext cx="3888426" cy="2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5461">
            <a:off x="6145869" y="2398344"/>
            <a:ext cx="2277100" cy="18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521" y="2114696"/>
            <a:ext cx="260484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944" y="3302625"/>
            <a:ext cx="4123324" cy="15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1319700" y="1582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              ¡¡¡Gracias por vuestra atención!!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             </a:t>
            </a:r>
            <a:endParaRPr/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38" y="294100"/>
            <a:ext cx="2044525" cy="2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875" y="1922068"/>
            <a:ext cx="1006725" cy="8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825" y="2777875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1976000" y="21388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https://www.twitch.tv/canarianplay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2072200" y="31083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CanarianPlay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0425" y="2538996"/>
            <a:ext cx="1238232" cy="1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5602350" y="3137900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https://www.tiktok.com/@canarianplay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</a:t>
            </a:r>
            <a:r>
              <a:rPr lang="es"/>
              <a:t>estándar</a:t>
            </a:r>
            <a:r>
              <a:rPr lang="es"/>
              <a:t> de datos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Se trata de la entrada y salida de datos en nuestro programa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En C++ esta tarea es bastante simple, esto comparado con Java por ejemplo.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Es la manera que  tenemos de </a:t>
            </a:r>
            <a:r>
              <a:rPr lang="es" sz="1900"/>
              <a:t>interactuar</a:t>
            </a:r>
            <a:r>
              <a:rPr lang="es" sz="1900"/>
              <a:t> con los  usuarios en nuestras aplicaciones de software.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El sistema de clases de C++ permite crear un sistema consistente y ampliable para estos mecanismos.</a:t>
            </a:r>
            <a:endParaRPr sz="19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200" y="3431700"/>
            <a:ext cx="1711800" cy="1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estándar de datos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1º requisito para poder utilizar los mecanismos de entrada y salida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debe incluir esta librería en nuestro código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iostream</a:t>
            </a:r>
            <a:r>
              <a:rPr lang="es"/>
              <a:t> será nuestra librería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Inclusión de la librería → </a:t>
            </a:r>
            <a:r>
              <a:rPr lang="es">
                <a:solidFill>
                  <a:srgbClr val="FFFF00"/>
                </a:solidFill>
              </a:rPr>
              <a:t>#include&lt;iostream&gt;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14495">
            <a:off x="4854475" y="2796475"/>
            <a:ext cx="2110425" cy="4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estándar de datos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2</a:t>
            </a:r>
            <a:r>
              <a:rPr lang="es"/>
              <a:t>º requisito para poder utilizar los mecanismos de entrada y salida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inclusión de este espacio de nombres es opcional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diferencia está en el uso de</a:t>
            </a:r>
            <a:r>
              <a:rPr i="1" lang="es"/>
              <a:t> “std::”</a:t>
            </a:r>
            <a:r>
              <a:rPr lang="es"/>
              <a:t> con las funciones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Inclusión del espacio de nombres → </a:t>
            </a:r>
            <a:r>
              <a:rPr lang="es">
                <a:solidFill>
                  <a:srgbClr val="FFFF00"/>
                </a:solidFill>
              </a:rPr>
              <a:t>using namespace std;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7131">
            <a:off x="5532100" y="2669675"/>
            <a:ext cx="2455150" cy="5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estándar de datos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 C++ tenemos la siguiente función para la salida de datos: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Su función anterior y utilizada en el lenguaje C  es printf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 En C++ tenemos la siguiente  función para la entrada de datos: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Su función anterior y utilizada en C en scanf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operados que se utilizan en estas funciones son: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&lt;&lt; para cout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&gt;&gt; para cin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estándar de datos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 en otros </a:t>
            </a:r>
            <a:r>
              <a:rPr lang="es"/>
              <a:t>lenguajes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s"/>
              <a:t>printf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s"/>
              <a:t>scanf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C#: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Console.Writeline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Console.Readline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Java: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System.out.println()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System.in.read()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Entrada/Salida estándar de datos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341900" y="153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uso en C++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9627">
            <a:off x="1597600" y="2083375"/>
            <a:ext cx="3750075" cy="1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7605">
            <a:off x="5240845" y="2724625"/>
            <a:ext cx="3668349" cy="19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Definición y tipos primitivos de variables en C++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Variable:</a:t>
            </a:r>
            <a:r>
              <a:rPr lang="es"/>
              <a:t> desde el punto de vista de un programador es una entidad cuyo valor puede cambiar a lo largo de la ejecución de un programa.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Las variables se almacenan es la memoria de nuestro ordenador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 un nivel más lógico una variable ocupa un espacio de memoria reservado en el ordenador para </a:t>
            </a:r>
            <a:r>
              <a:rPr lang="es"/>
              <a:t>contener sus valores durante la ejecución de un programa.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Existen </a:t>
            </a:r>
            <a:r>
              <a:rPr lang="es">
                <a:solidFill>
                  <a:srgbClr val="FFFF00"/>
                </a:solidFill>
              </a:rPr>
              <a:t>tipos primitivos</a:t>
            </a:r>
            <a:r>
              <a:rPr lang="es"/>
              <a:t> y </a:t>
            </a:r>
            <a:r>
              <a:rPr lang="es">
                <a:solidFill>
                  <a:srgbClr val="FFFF00"/>
                </a:solidFill>
              </a:rPr>
              <a:t>tipos complejos</a:t>
            </a:r>
            <a:r>
              <a:rPr lang="es"/>
              <a:t> (usados mediante librerías de C++)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Tipos fundamentales:</a:t>
            </a:r>
            <a:r>
              <a:rPr lang="es"/>
              <a:t> void, char, int, float y double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00"/>
                </a:solidFill>
              </a:rPr>
              <a:t>Modificadores:</a:t>
            </a:r>
            <a:r>
              <a:rPr lang="es"/>
              <a:t> short, long, signed y unsigned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Sintaxis: {</a:t>
            </a:r>
            <a:r>
              <a:rPr lang="es">
                <a:solidFill>
                  <a:srgbClr val="FFFF00"/>
                </a:solidFill>
              </a:rPr>
              <a:t>[modificadores]</a:t>
            </a:r>
            <a:r>
              <a:rPr lang="es"/>
              <a:t>} </a:t>
            </a:r>
            <a:r>
              <a:rPr lang="es">
                <a:solidFill>
                  <a:srgbClr val="FFFF00"/>
                </a:solidFill>
              </a:rPr>
              <a:t>[tipo de variable] [identificador] = [valor]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pueden declarar varias variables del mismo tipo separada por comas: {</a:t>
            </a:r>
            <a:r>
              <a:rPr lang="es">
                <a:solidFill>
                  <a:srgbClr val="FFFF00"/>
                </a:solidFill>
              </a:rPr>
              <a:t>[modificadores]</a:t>
            </a:r>
            <a:r>
              <a:rPr lang="es"/>
              <a:t>}</a:t>
            </a:r>
            <a:r>
              <a:rPr lang="es">
                <a:solidFill>
                  <a:srgbClr val="FFFF00"/>
                </a:solidFill>
              </a:rPr>
              <a:t>[tipo de variable] [identificador1],[identificador2],... = [valor]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